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58" r:id="rId4"/>
    <p:sldId id="267" r:id="rId5"/>
    <p:sldId id="259" r:id="rId6"/>
    <p:sldId id="269" r:id="rId7"/>
    <p:sldId id="270" r:id="rId8"/>
    <p:sldId id="260" r:id="rId9"/>
    <p:sldId id="268" r:id="rId10"/>
    <p:sldId id="261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882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883B3-D292-4F5D-B721-3EB8CEC0D40F}" type="datetimeFigureOut">
              <a:rPr lang="es-PE" smtClean="0"/>
              <a:t>01/10/2013</a:t>
            </a:fld>
            <a:endParaRPr lang="es-P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D17A4-418F-4199-9A35-302D7C95754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3804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6FDAF8AE-A899-4628-A718-D6D77221F55D}" type="datetime1">
              <a:rPr lang="es-ES" smtClean="0"/>
              <a:t>01/10/2013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A3F0-5C67-4D08-B246-4E164DFA9718}" type="datetime1">
              <a:rPr lang="es-ES" smtClean="0"/>
              <a:t>01/10/2013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0283-067E-413B-973A-EE8AAC2D21DA}" type="datetime1">
              <a:rPr lang="es-ES" smtClean="0"/>
              <a:t>01/10/2013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46AB-C25B-4852-AD29-B441E822F2A7}" type="datetime1">
              <a:rPr lang="es-ES" smtClean="0"/>
              <a:t>01/10/2013</a:t>
            </a:fld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3BD19702-5A0C-4821-AC8A-FD809E252352}" type="datetime1">
              <a:rPr lang="es-ES" smtClean="0"/>
              <a:t>01/10/2013</a:t>
            </a:fld>
            <a:endParaRPr lang="es-E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0D88-2D0D-4F56-82DA-606A6401CE09}" type="datetime1">
              <a:rPr lang="es-ES" smtClean="0"/>
              <a:t>01/10/2013</a:t>
            </a:fld>
            <a:endParaRPr lang="es-E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F6335-19C3-4ACC-A438-36B23B7E6EB9}" type="datetime1">
              <a:rPr lang="es-ES" smtClean="0"/>
              <a:t>01/10/2013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323AC-60EA-4A49-8862-AFA968B7AC5C}" type="datetime1">
              <a:rPr lang="es-ES" smtClean="0"/>
              <a:t>01/10/2013</a:t>
            </a:fld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327F4-0BFB-4579-84B3-0879792BDB7E}" type="datetime1">
              <a:rPr lang="es-ES" smtClean="0"/>
              <a:t>01/10/2013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751F0-89BF-416F-95CB-EC63518F96D2}" type="datetime1">
              <a:rPr lang="es-ES" smtClean="0"/>
              <a:t>01/10/2013</a:t>
            </a:fld>
            <a:endParaRPr lang="es-E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ADFF-8487-451B-872F-5218AF3819A1}" type="datetime1">
              <a:rPr lang="es-ES" smtClean="0"/>
              <a:t>01/10/2013</a:t>
            </a:fld>
            <a:endParaRPr lang="es-E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D8666F-41FA-4021-8378-87E7220B1A2D}" type="datetime1">
              <a:rPr lang="es-ES" smtClean="0"/>
              <a:t>01/10/2013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619672" y="5877272"/>
            <a:ext cx="6400800" cy="762000"/>
          </a:xfrm>
        </p:spPr>
        <p:txBody>
          <a:bodyPr/>
          <a:lstStyle/>
          <a:p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sz="1800" dirty="0" smtClean="0"/>
              <a:t>Capitulo  3 </a:t>
            </a:r>
            <a:r>
              <a:rPr lang="es-PE" dirty="0" smtClean="0"/>
              <a:t/>
            </a:r>
            <a:br>
              <a:rPr lang="es-PE" dirty="0" smtClean="0"/>
            </a:br>
            <a:r>
              <a:rPr lang="es-PE" dirty="0"/>
              <a:t/>
            </a:r>
            <a:br>
              <a:rPr lang="es-PE" dirty="0"/>
            </a:br>
            <a:r>
              <a:rPr lang="es-PE" sz="3100" b="1" dirty="0" smtClean="0"/>
              <a:t>METAS </a:t>
            </a:r>
            <a:r>
              <a:rPr lang="es-PE" sz="3100" b="1" dirty="0"/>
              <a:t>ORGANIZATIVAS </a:t>
            </a:r>
            <a:r>
              <a:rPr lang="es-PE" sz="3100" b="1" dirty="0" smtClean="0"/>
              <a:t>Y  </a:t>
            </a:r>
            <a:r>
              <a:rPr lang="es-PE" sz="3100" b="1" dirty="0"/>
              <a:t>EFICACIA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59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s-PE" dirty="0"/>
          </a:p>
          <a:p>
            <a:pPr marL="0" indent="0" algn="just">
              <a:buNone/>
            </a:pPr>
            <a:r>
              <a:rPr lang="es-PE" dirty="0"/>
              <a:t>•	El utilitarismo,  del filósofo británico Jeremy </a:t>
            </a:r>
            <a:r>
              <a:rPr lang="es-PE" dirty="0" smtClean="0"/>
              <a:t>Bentham</a:t>
            </a:r>
          </a:p>
          <a:p>
            <a:pPr marL="0" indent="0" algn="just">
              <a:buNone/>
            </a:pPr>
            <a:r>
              <a:rPr lang="es-PE" dirty="0" smtClean="0"/>
              <a:t> </a:t>
            </a:r>
            <a:endParaRPr lang="es-PE" dirty="0"/>
          </a:p>
          <a:p>
            <a:pPr marL="0" indent="0" algn="just">
              <a:buNone/>
            </a:pPr>
            <a:r>
              <a:rPr lang="es-PE" dirty="0"/>
              <a:t>•	El proceso  de juicio ético es básicamente un análisis coste – beneficio. </a:t>
            </a:r>
            <a:endParaRPr lang="es-PE" dirty="0" smtClean="0"/>
          </a:p>
          <a:p>
            <a:pPr marL="0" indent="0" algn="just">
              <a:buNone/>
            </a:pPr>
            <a:endParaRPr lang="es-PE" dirty="0"/>
          </a:p>
          <a:p>
            <a:pPr marL="0" indent="0" algn="just">
              <a:buNone/>
            </a:pPr>
            <a:r>
              <a:rPr lang="es-PE" dirty="0"/>
              <a:t>•	El utilitarismo tiende a ser flexible, situaciones, tolerante y liberal </a:t>
            </a:r>
            <a:endParaRPr lang="es-PE" dirty="0" smtClean="0"/>
          </a:p>
          <a:p>
            <a:pPr marL="0" indent="0" algn="just">
              <a:buNone/>
            </a:pPr>
            <a:endParaRPr lang="es-PE" dirty="0"/>
          </a:p>
          <a:p>
            <a:pPr marL="0" indent="0" algn="just">
              <a:buNone/>
            </a:pPr>
            <a:r>
              <a:rPr lang="es-PE" dirty="0" smtClean="0"/>
              <a:t>•</a:t>
            </a:r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dirty="0"/>
              <a:t>La </a:t>
            </a:r>
            <a:r>
              <a:rPr lang="es-PE" dirty="0" smtClean="0"/>
              <a:t>  ética  utilitarista</a:t>
            </a:r>
            <a:r>
              <a:rPr lang="es-PE" dirty="0"/>
              <a:t/>
            </a:r>
            <a:br>
              <a:rPr lang="es-PE" dirty="0"/>
            </a:br>
            <a:endParaRPr lang="es-PE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8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PE" sz="2000" dirty="0" smtClean="0"/>
              <a:t>Emmanuel    Kant</a:t>
            </a:r>
            <a:r>
              <a:rPr lang="es-PE" sz="2000" dirty="0"/>
              <a:t>. </a:t>
            </a:r>
            <a:endParaRPr lang="es-PE" sz="2000" dirty="0" smtClean="0"/>
          </a:p>
          <a:p>
            <a:pPr marL="0" indent="0">
              <a:buNone/>
            </a:pPr>
            <a:endParaRPr lang="es-PE" sz="2000" dirty="0"/>
          </a:p>
          <a:p>
            <a:pPr marL="0" indent="0" algn="just">
              <a:buNone/>
            </a:pPr>
            <a:r>
              <a:rPr lang="es-PE" sz="2000" dirty="0" smtClean="0"/>
              <a:t> </a:t>
            </a:r>
            <a:r>
              <a:rPr lang="es-PE" sz="2000" dirty="0"/>
              <a:t>Kant  creía que podemos saber lo que es </a:t>
            </a:r>
            <a:r>
              <a:rPr lang="es-PE" sz="2000" b="1" dirty="0"/>
              <a:t>ético antes de conocer sus consecuencias</a:t>
            </a:r>
            <a:r>
              <a:rPr lang="es-PE" sz="2000" dirty="0"/>
              <a:t>, y mediante la aplicación de reglas y principios universalmente aceptados podemos saber qué acciones son éticas</a:t>
            </a:r>
            <a:r>
              <a:rPr lang="es-PE" sz="2000" dirty="0" smtClean="0"/>
              <a:t>.</a:t>
            </a:r>
          </a:p>
          <a:p>
            <a:pPr marL="0" indent="0" algn="just">
              <a:buNone/>
            </a:pPr>
            <a:r>
              <a:rPr lang="es-PE" sz="2000" dirty="0" smtClean="0"/>
              <a:t> </a:t>
            </a:r>
            <a:endParaRPr lang="es-PE" sz="2000" dirty="0"/>
          </a:p>
          <a:p>
            <a:pPr marL="68580" indent="0">
              <a:buNone/>
            </a:pPr>
            <a:r>
              <a:rPr lang="es-PE" sz="2000" dirty="0"/>
              <a:t>•	Las acciones que violan leyes, reglas y valores generalmente aceptados, no son éticas</a:t>
            </a:r>
            <a:r>
              <a:rPr lang="es-PE" sz="2000" dirty="0" smtClean="0"/>
              <a:t>.</a:t>
            </a:r>
          </a:p>
          <a:p>
            <a:endParaRPr lang="es-PE" sz="2000" dirty="0"/>
          </a:p>
          <a:p>
            <a:pPr marL="68580" indent="0">
              <a:buNone/>
            </a:pPr>
            <a:r>
              <a:rPr lang="es-PE" sz="2000" dirty="0"/>
              <a:t>•	Los problemas surgen cuando las reglas  son confusas  o cuando entran en conflicto entre sí </a:t>
            </a:r>
            <a:r>
              <a:rPr lang="es-PE" sz="2000" dirty="0" smtClean="0"/>
              <a:t>.</a:t>
            </a:r>
            <a:endParaRPr lang="es-PE" sz="2000" dirty="0"/>
          </a:p>
          <a:p>
            <a:endParaRPr lang="es-PE" sz="2000" dirty="0"/>
          </a:p>
          <a:p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/>
          <a:lstStyle/>
          <a:p>
            <a:r>
              <a:rPr lang="es-PE" dirty="0" smtClean="0"/>
              <a:t>El   formalismo  </a:t>
            </a:r>
            <a:r>
              <a:rPr lang="es-PE" dirty="0"/>
              <a:t>ético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888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PE" dirty="0" smtClean="0"/>
              <a:t>afirma </a:t>
            </a:r>
            <a:r>
              <a:rPr lang="es-PE" dirty="0"/>
              <a:t>que es problemático intentar definir a toda una organización como totalmente </a:t>
            </a:r>
            <a:r>
              <a:rPr lang="es-PE" dirty="0" smtClean="0"/>
              <a:t>eficaz </a:t>
            </a:r>
            <a:r>
              <a:rPr lang="es-PE" dirty="0"/>
              <a:t>o ineficaz</a:t>
            </a:r>
            <a:r>
              <a:rPr lang="es-PE" dirty="0" smtClean="0"/>
              <a:t>.</a:t>
            </a:r>
          </a:p>
          <a:p>
            <a:pPr marL="0" indent="0">
              <a:buNone/>
            </a:pPr>
            <a:endParaRPr lang="es-PE" dirty="0"/>
          </a:p>
          <a:p>
            <a:r>
              <a:rPr lang="es-PE" dirty="0"/>
              <a:t>Cuatro supuestos que constituyen el modelo </a:t>
            </a:r>
            <a:endParaRPr lang="es-PE" dirty="0" smtClean="0"/>
          </a:p>
          <a:p>
            <a:pPr marL="0" indent="0">
              <a:buNone/>
            </a:pPr>
            <a:endParaRPr lang="es-PE" dirty="0"/>
          </a:p>
          <a:p>
            <a:pPr marL="68580" indent="0">
              <a:buNone/>
            </a:pPr>
            <a:r>
              <a:rPr lang="es-PE" dirty="0"/>
              <a:t>1.	Las organizaciones hacen frente a entornos complejos y cambiantes  que le imponen limitaciones  y exigencias múltiples y coacciones entre sí. </a:t>
            </a:r>
            <a:endParaRPr lang="es-PE" dirty="0" smtClean="0"/>
          </a:p>
          <a:p>
            <a:endParaRPr lang="es-PE" dirty="0"/>
          </a:p>
          <a:p>
            <a:pPr marL="68580" indent="0">
              <a:buNone/>
            </a:pPr>
            <a:r>
              <a:rPr lang="es-PE" dirty="0"/>
              <a:t>2.	Las organizaciones poseen múltiples metas </a:t>
            </a:r>
            <a:r>
              <a:rPr lang="es-PE" dirty="0" smtClean="0"/>
              <a:t>contradictorias</a:t>
            </a:r>
          </a:p>
          <a:p>
            <a:endParaRPr lang="es-PE" dirty="0"/>
          </a:p>
          <a:p>
            <a:pPr marL="68580" indent="0">
              <a:buNone/>
            </a:pPr>
            <a:r>
              <a:rPr lang="es-PE" dirty="0"/>
              <a:t>3.	Las organizaciones se enfrentan a múltiples grupos constituyentes internos o </a:t>
            </a:r>
            <a:r>
              <a:rPr lang="es-PE" dirty="0" smtClean="0"/>
              <a:t>externos</a:t>
            </a:r>
          </a:p>
          <a:p>
            <a:endParaRPr lang="es-PE" dirty="0"/>
          </a:p>
          <a:p>
            <a:pPr marL="68580" indent="0">
              <a:buNone/>
            </a:pPr>
            <a:r>
              <a:rPr lang="es-PE" dirty="0"/>
              <a:t>4.	Las organizaciones deben gestionar múltiples y conflictivas demandas  a lo largo del tiempo. </a:t>
            </a:r>
            <a:endParaRPr lang="es-PE" dirty="0" smtClean="0"/>
          </a:p>
          <a:p>
            <a:endParaRPr lang="es-PE" dirty="0"/>
          </a:p>
          <a:p>
            <a:r>
              <a:rPr lang="es-PE" dirty="0"/>
              <a:t>El modelo de las contradicciones </a:t>
            </a:r>
            <a:r>
              <a:rPr lang="es-PE" b="1" dirty="0"/>
              <a:t>sugiere simplemente que tomemos nota de estas </a:t>
            </a:r>
            <a:r>
              <a:rPr lang="es-PE" dirty="0"/>
              <a:t>posibles contradicciones cuando realicemos la evaluación  debe estar necesariamente limitado o restringido. </a:t>
            </a:r>
          </a:p>
          <a:p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sz="2200" b="1" dirty="0"/>
              <a:t>El </a:t>
            </a:r>
            <a:r>
              <a:rPr lang="es-PE" sz="2200" b="1" dirty="0" smtClean="0"/>
              <a:t> modelo  de  las  contradicciones </a:t>
            </a:r>
            <a:br>
              <a:rPr lang="es-PE" sz="2200" b="1" dirty="0" smtClean="0"/>
            </a:br>
            <a:r>
              <a:rPr lang="es-PE" sz="2200" b="1" dirty="0" smtClean="0"/>
              <a:t> de  </a:t>
            </a:r>
            <a:r>
              <a:rPr lang="es-PE" sz="2200" b="1" dirty="0"/>
              <a:t>la </a:t>
            </a:r>
            <a:r>
              <a:rPr lang="es-PE" sz="2200" b="1" dirty="0" smtClean="0"/>
              <a:t> eficacia </a:t>
            </a:r>
            <a:r>
              <a:rPr lang="es-PE" b="1" dirty="0"/>
              <a:t/>
            </a:r>
            <a:br>
              <a:rPr lang="es-PE" b="1" dirty="0"/>
            </a:br>
            <a:endParaRPr lang="es-PE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849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PE" sz="2000" dirty="0" smtClean="0"/>
              <a:t>El </a:t>
            </a:r>
            <a:r>
              <a:rPr lang="es-PE" sz="2000" dirty="0"/>
              <a:t>punto esencial  de este modelo es que no existe </a:t>
            </a:r>
            <a:r>
              <a:rPr lang="es-PE" sz="2000" dirty="0">
                <a:solidFill>
                  <a:srgbClr val="00B0F0"/>
                </a:solidFill>
              </a:rPr>
              <a:t>ninguna</a:t>
            </a:r>
            <a:r>
              <a:rPr lang="es-PE" sz="2000" dirty="0"/>
              <a:t> medida de eficacia que sea satisfactoria en sí misma, sino que para las organizaciones que tienen diferentes valores u orientaciones en la dirección serán relevantes </a:t>
            </a:r>
            <a:r>
              <a:rPr lang="es-PE" sz="2000" b="1" dirty="0"/>
              <a:t>diferentes métodos de evaluación del rendimiento</a:t>
            </a:r>
            <a:r>
              <a:rPr lang="es-PE" sz="2000" b="1" dirty="0" smtClean="0"/>
              <a:t>.</a:t>
            </a:r>
          </a:p>
          <a:p>
            <a:pPr algn="just"/>
            <a:endParaRPr lang="es-PE" sz="2000" dirty="0"/>
          </a:p>
          <a:p>
            <a:pPr algn="just"/>
            <a:r>
              <a:rPr lang="es-PE" sz="2000" dirty="0" smtClean="0">
                <a:solidFill>
                  <a:schemeClr val="tx1"/>
                </a:solidFill>
              </a:rPr>
              <a:t>Leer  el  </a:t>
            </a:r>
            <a:r>
              <a:rPr lang="es-PE" sz="2000" dirty="0" smtClean="0">
                <a:solidFill>
                  <a:srgbClr val="FF0000"/>
                </a:solidFill>
              </a:rPr>
              <a:t>Capital   Intelectual</a:t>
            </a:r>
            <a:endParaRPr lang="es-PE" sz="2000" dirty="0">
              <a:solidFill>
                <a:srgbClr val="FF0000"/>
              </a:solidFill>
            </a:endParaRPr>
          </a:p>
          <a:p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sz="2200" b="1" dirty="0" smtClean="0"/>
              <a:t>El  modelo  </a:t>
            </a:r>
            <a:r>
              <a:rPr lang="es-PE" sz="2200" b="1" dirty="0"/>
              <a:t>de </a:t>
            </a:r>
            <a:r>
              <a:rPr lang="es-PE" sz="2200" b="1" dirty="0" smtClean="0"/>
              <a:t> valores  competitivos</a:t>
            </a:r>
            <a:r>
              <a:rPr lang="es-PE" b="1" dirty="0"/>
              <a:t>.</a:t>
            </a:r>
            <a:br>
              <a:rPr lang="es-PE" b="1" dirty="0"/>
            </a:br>
            <a:endParaRPr lang="es-PE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521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44824"/>
            <a:ext cx="7239000" cy="4610912"/>
          </a:xfrm>
        </p:spPr>
        <p:txBody>
          <a:bodyPr>
            <a:noAutofit/>
          </a:bodyPr>
          <a:lstStyle/>
          <a:p>
            <a:endParaRPr lang="es-PE" sz="1600" b="1" dirty="0"/>
          </a:p>
          <a:p>
            <a:pPr marL="0" indent="0">
              <a:buNone/>
            </a:pPr>
            <a:r>
              <a:rPr lang="es-PE" sz="1400" b="1" dirty="0"/>
              <a:t>Marcador equilibrado, </a:t>
            </a:r>
            <a:r>
              <a:rPr lang="es-PE" sz="1400" b="1" dirty="0" smtClean="0"/>
              <a:t> </a:t>
            </a:r>
            <a:r>
              <a:rPr lang="es-PE" sz="1400" b="1" dirty="0"/>
              <a:t>Robert Kaplan y David Norton, </a:t>
            </a:r>
            <a:r>
              <a:rPr lang="es-PE" sz="1400" b="1" dirty="0" smtClean="0"/>
              <a:t> </a:t>
            </a:r>
            <a:r>
              <a:rPr lang="es-PE" sz="1400" b="1" dirty="0"/>
              <a:t>contiene </a:t>
            </a:r>
            <a:r>
              <a:rPr lang="es-PE" sz="1400" b="1" dirty="0">
                <a:solidFill>
                  <a:srgbClr val="00B0F0"/>
                </a:solidFill>
              </a:rPr>
              <a:t>cuatro</a:t>
            </a:r>
            <a:r>
              <a:rPr lang="es-PE" sz="1400" b="1" dirty="0"/>
              <a:t> dimensiones de rendimiento</a:t>
            </a:r>
            <a:r>
              <a:rPr lang="es-PE" sz="1400" b="1" dirty="0" smtClean="0"/>
              <a:t>.</a:t>
            </a:r>
          </a:p>
          <a:p>
            <a:pPr marL="0" indent="0">
              <a:buNone/>
            </a:pPr>
            <a:r>
              <a:rPr lang="es-PE" sz="1400" b="1" dirty="0" smtClean="0"/>
              <a:t> </a:t>
            </a:r>
            <a:endParaRPr lang="es-PE" sz="1400" b="1" dirty="0"/>
          </a:p>
          <a:p>
            <a:pPr algn="just"/>
            <a:r>
              <a:rPr lang="es-PE" sz="1400" dirty="0">
                <a:solidFill>
                  <a:srgbClr val="00B0F0"/>
                </a:solidFill>
              </a:rPr>
              <a:t>El rendimiento </a:t>
            </a:r>
            <a:r>
              <a:rPr lang="es-PE" sz="1400" dirty="0" smtClean="0">
                <a:solidFill>
                  <a:srgbClr val="00B0F0"/>
                </a:solidFill>
              </a:rPr>
              <a:t>financiero, </a:t>
            </a:r>
            <a:r>
              <a:rPr lang="es-PE" sz="1400" dirty="0"/>
              <a:t>se mide con el valor para el accionista, la rentabilidad el crecimiento de los ingresos, rentabilidad sobre las inversiones y el valor económico añadido. </a:t>
            </a:r>
            <a:endParaRPr lang="es-PE" sz="1400" dirty="0" smtClean="0"/>
          </a:p>
          <a:p>
            <a:pPr marL="0" indent="0" algn="just">
              <a:buNone/>
            </a:pPr>
            <a:r>
              <a:rPr lang="es-PE" sz="1400" dirty="0" smtClean="0"/>
              <a:t> </a:t>
            </a:r>
            <a:endParaRPr lang="es-PE" sz="1400" dirty="0"/>
          </a:p>
          <a:p>
            <a:pPr algn="just"/>
            <a:r>
              <a:rPr lang="es-PE" sz="1400" dirty="0">
                <a:solidFill>
                  <a:srgbClr val="00B0F0"/>
                </a:solidFill>
              </a:rPr>
              <a:t>El rendimiento de las operaciones </a:t>
            </a:r>
            <a:r>
              <a:rPr lang="es-PE" sz="1400" dirty="0" smtClean="0">
                <a:solidFill>
                  <a:srgbClr val="00B0F0"/>
                </a:solidFill>
              </a:rPr>
              <a:t>internas, </a:t>
            </a:r>
            <a:r>
              <a:rPr lang="es-PE" sz="1400" dirty="0"/>
              <a:t>se mide con los niveles de productividad, la calidad, y el tiempo de los ciclos. Todo esto contribuye el coste de producción </a:t>
            </a:r>
            <a:endParaRPr lang="es-PE" sz="1400" dirty="0" smtClean="0"/>
          </a:p>
          <a:p>
            <a:pPr marL="0" indent="0" algn="just">
              <a:buNone/>
            </a:pPr>
            <a:endParaRPr lang="es-PE" sz="1400" dirty="0"/>
          </a:p>
          <a:p>
            <a:pPr algn="just"/>
            <a:r>
              <a:rPr lang="es-PE" sz="1400" dirty="0">
                <a:solidFill>
                  <a:srgbClr val="00B0F0"/>
                </a:solidFill>
              </a:rPr>
              <a:t>El rendimiento del </a:t>
            </a:r>
            <a:r>
              <a:rPr lang="es-PE" sz="1400" dirty="0" smtClean="0">
                <a:solidFill>
                  <a:srgbClr val="00B0F0"/>
                </a:solidFill>
              </a:rPr>
              <a:t>cliente, </a:t>
            </a:r>
            <a:r>
              <a:rPr lang="es-PE" sz="1400" dirty="0"/>
              <a:t>se mide teniendo como centro los servicios y productos de satisfacción del cliente, la cuota de mercado y la repetición de negocio. </a:t>
            </a:r>
            <a:endParaRPr lang="es-PE" sz="1400" dirty="0" smtClean="0"/>
          </a:p>
          <a:p>
            <a:pPr algn="just"/>
            <a:endParaRPr lang="es-PE" sz="1400" dirty="0"/>
          </a:p>
          <a:p>
            <a:pPr algn="just"/>
            <a:r>
              <a:rPr lang="es-PE" sz="1400" dirty="0">
                <a:solidFill>
                  <a:srgbClr val="00B0F0"/>
                </a:solidFill>
              </a:rPr>
              <a:t>La innovación  y el </a:t>
            </a:r>
            <a:r>
              <a:rPr lang="es-PE" sz="1400" dirty="0" smtClean="0">
                <a:solidFill>
                  <a:srgbClr val="00B0F0"/>
                </a:solidFill>
              </a:rPr>
              <a:t>aprendizaje, </a:t>
            </a:r>
            <a:r>
              <a:rPr lang="es-PE" sz="1400" dirty="0"/>
              <a:t>son críticos para el éxito continuado de la empresa  y se centra en la infraestructura organizativa  y en los individuos. Su evaluación se centra en la satisfacción y desarrollo de los empleados, el capital intelectual, y la innovación organizativa. </a:t>
            </a:r>
          </a:p>
          <a:p>
            <a:endParaRPr lang="es-PE" sz="16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es-PE" sz="2000" b="1" dirty="0"/>
              <a:t>El </a:t>
            </a:r>
            <a:r>
              <a:rPr lang="es-PE" sz="2000" b="1" dirty="0" smtClean="0"/>
              <a:t> marcador  equilibrado ( </a:t>
            </a:r>
            <a:r>
              <a:rPr lang="es-PE" sz="2000" b="1" dirty="0" err="1" smtClean="0"/>
              <a:t>Balanced</a:t>
            </a:r>
            <a:r>
              <a:rPr lang="es-PE" sz="2000" b="1" dirty="0" smtClean="0"/>
              <a:t> </a:t>
            </a:r>
            <a:r>
              <a:rPr lang="es-PE" sz="2000" b="1" dirty="0" err="1" smtClean="0"/>
              <a:t>Scorecard</a:t>
            </a:r>
            <a:r>
              <a:rPr lang="es-PE" sz="2000" b="1" dirty="0" smtClean="0"/>
              <a:t> </a:t>
            </a:r>
            <a:r>
              <a:rPr lang="es-PE" sz="2000" dirty="0" smtClean="0"/>
              <a:t>)</a:t>
            </a:r>
            <a:r>
              <a:rPr lang="es-PE" sz="2000" dirty="0"/>
              <a:t/>
            </a:r>
            <a:br>
              <a:rPr lang="es-PE" sz="2000" dirty="0"/>
            </a:br>
            <a:endParaRPr lang="es-PE" sz="20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682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s-PE" sz="2200" b="1" dirty="0" smtClean="0"/>
              <a:t>Las </a:t>
            </a:r>
            <a:r>
              <a:rPr lang="es-PE" sz="2200" b="1" dirty="0"/>
              <a:t>metas  organizativas son formulaciones que establecen el estado futuro deseado que intenta conseguir una organización</a:t>
            </a:r>
            <a:r>
              <a:rPr lang="es-PE" sz="2200" b="1" dirty="0" smtClean="0"/>
              <a:t>.</a:t>
            </a:r>
            <a:endParaRPr lang="es-PE" sz="2200" b="1" dirty="0"/>
          </a:p>
          <a:p>
            <a:pPr algn="just"/>
            <a:endParaRPr lang="es-PE" sz="2200" b="1" dirty="0"/>
          </a:p>
          <a:p>
            <a:pPr algn="just"/>
            <a:r>
              <a:rPr lang="es-PE" sz="2200" b="1" dirty="0"/>
              <a:t>Los beneficiarios </a:t>
            </a:r>
            <a:r>
              <a:rPr lang="es-PE" sz="2200" b="1" i="1" u="sng" dirty="0"/>
              <a:t>primario</a:t>
            </a:r>
            <a:r>
              <a:rPr lang="es-PE" sz="2200" b="1" u="sng" dirty="0"/>
              <a:t>s</a:t>
            </a:r>
            <a:r>
              <a:rPr lang="es-PE" sz="2200" b="1" dirty="0"/>
              <a:t> son los </a:t>
            </a:r>
            <a:r>
              <a:rPr lang="es-PE" sz="2200" b="1" dirty="0" smtClean="0"/>
              <a:t>clientes.</a:t>
            </a:r>
          </a:p>
          <a:p>
            <a:pPr algn="just"/>
            <a:endParaRPr lang="es-PE" sz="2200" b="1" dirty="0" smtClean="0"/>
          </a:p>
          <a:p>
            <a:pPr algn="just"/>
            <a:r>
              <a:rPr lang="es-PE" sz="2200" b="1" dirty="0" smtClean="0"/>
              <a:t>Grupo </a:t>
            </a:r>
            <a:r>
              <a:rPr lang="es-PE" sz="2200" b="1" u="sng" dirty="0"/>
              <a:t>secundario</a:t>
            </a:r>
            <a:r>
              <a:rPr lang="es-PE" sz="2200" b="1" dirty="0"/>
              <a:t>, empleados, propietarios, proveedores, miembros de comunidades. </a:t>
            </a:r>
            <a:endParaRPr lang="es-PE" sz="2200" b="1" dirty="0" smtClean="0"/>
          </a:p>
          <a:p>
            <a:pPr algn="just"/>
            <a:endParaRPr lang="es-PE" sz="2200" b="1" dirty="0"/>
          </a:p>
          <a:p>
            <a:pPr algn="just"/>
            <a:r>
              <a:rPr lang="es-PE" sz="2200" b="1" dirty="0" smtClean="0"/>
              <a:t>Debido </a:t>
            </a:r>
            <a:r>
              <a:rPr lang="es-PE" sz="2200" b="1" dirty="0"/>
              <a:t>a que las organizaciones tienen muchos </a:t>
            </a:r>
            <a:r>
              <a:rPr lang="es-PE" sz="2200" b="1" u="sng" dirty="0" err="1"/>
              <a:t>stakeholders</a:t>
            </a:r>
            <a:r>
              <a:rPr lang="es-PE" sz="2200" b="1" dirty="0"/>
              <a:t> (es decir, grupos con intereses en el éxito o </a:t>
            </a:r>
            <a:r>
              <a:rPr lang="es-PE" sz="2200" b="1" dirty="0" smtClean="0"/>
              <a:t> </a:t>
            </a:r>
            <a:r>
              <a:rPr lang="es-PE" sz="2200" b="1" dirty="0"/>
              <a:t>el fracaso de la organización), es necesario que haya </a:t>
            </a:r>
            <a:r>
              <a:rPr lang="es-PE" sz="2200" b="1" dirty="0">
                <a:solidFill>
                  <a:srgbClr val="FF0000"/>
                </a:solidFill>
              </a:rPr>
              <a:t>muchas metas</a:t>
            </a:r>
            <a:r>
              <a:rPr lang="es-PE" sz="2200" b="1" dirty="0"/>
              <a:t>, e incluso pudiendo estar en conflicto unas con otras. </a:t>
            </a:r>
          </a:p>
          <a:p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>
            <a:normAutofit fontScale="90000"/>
          </a:bodyPr>
          <a:lstStyle/>
          <a:p>
            <a:r>
              <a:rPr lang="es-PE" sz="1800" dirty="0" smtClean="0"/>
              <a:t/>
            </a:r>
            <a:br>
              <a:rPr lang="es-PE" sz="1800" dirty="0" smtClean="0"/>
            </a:br>
            <a:r>
              <a:rPr lang="es-PE" sz="1800" dirty="0"/>
              <a:t/>
            </a:r>
            <a:br>
              <a:rPr lang="es-PE" sz="1800" dirty="0"/>
            </a:br>
            <a:r>
              <a:rPr lang="es-PE" sz="1800" dirty="0" smtClean="0"/>
              <a:t/>
            </a:r>
            <a:br>
              <a:rPr lang="es-PE" sz="1800" dirty="0" smtClean="0"/>
            </a:br>
            <a:r>
              <a:rPr lang="es-PE" sz="1800" dirty="0"/>
              <a:t/>
            </a:r>
            <a:br>
              <a:rPr lang="es-PE" sz="1800" dirty="0"/>
            </a:br>
            <a:r>
              <a:rPr lang="es-PE" sz="1800" dirty="0" smtClean="0"/>
              <a:t/>
            </a:r>
            <a:br>
              <a:rPr lang="es-PE" sz="1800" dirty="0" smtClean="0"/>
            </a:br>
            <a:r>
              <a:rPr lang="es-PE" sz="1800" dirty="0"/>
              <a:t/>
            </a:r>
            <a:br>
              <a:rPr lang="es-PE" sz="1800" dirty="0"/>
            </a:br>
            <a:r>
              <a:rPr lang="es-PE" sz="1800" b="1" dirty="0" smtClean="0"/>
              <a:t>DEFINICIÓN</a:t>
            </a:r>
            <a:r>
              <a:rPr lang="es-PE" sz="1800" b="1" dirty="0"/>
              <a:t/>
            </a:r>
            <a:br>
              <a:rPr lang="es-PE" sz="1800" b="1" dirty="0"/>
            </a:br>
            <a:endParaRPr lang="es-PE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292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PE" dirty="0" smtClean="0"/>
              <a:t>Las </a:t>
            </a:r>
            <a:r>
              <a:rPr lang="es-PE" dirty="0"/>
              <a:t>declaraciones de misión, las metas oficiales, o como a veces son llamados, objetivos estratégicos, ofrecen </a:t>
            </a:r>
            <a:r>
              <a:rPr lang="es-PE" dirty="0" smtClean="0"/>
              <a:t> </a:t>
            </a:r>
            <a:r>
              <a:rPr lang="es-PE" b="1" dirty="0" smtClean="0"/>
              <a:t>objetivos genéricos. </a:t>
            </a:r>
          </a:p>
          <a:p>
            <a:pPr algn="just"/>
            <a:endParaRPr lang="es-PE" dirty="0"/>
          </a:p>
          <a:p>
            <a:pPr algn="just"/>
            <a:r>
              <a:rPr lang="es-PE" dirty="0" smtClean="0"/>
              <a:t>Una </a:t>
            </a:r>
            <a:r>
              <a:rPr lang="es-PE" dirty="0"/>
              <a:t>declaración </a:t>
            </a:r>
            <a:r>
              <a:rPr lang="es-PE" dirty="0" smtClean="0"/>
              <a:t>establece </a:t>
            </a:r>
            <a:r>
              <a:rPr lang="es-PE" b="1" dirty="0"/>
              <a:t>la dirección </a:t>
            </a:r>
            <a:r>
              <a:rPr lang="es-PE" dirty="0"/>
              <a:t>que está tomando la organización, </a:t>
            </a:r>
            <a:r>
              <a:rPr lang="es-PE" b="1" dirty="0" smtClean="0"/>
              <a:t>la </a:t>
            </a:r>
            <a:r>
              <a:rPr lang="es-PE" b="1" dirty="0"/>
              <a:t>filosofía </a:t>
            </a:r>
            <a:r>
              <a:rPr lang="es-PE" dirty="0"/>
              <a:t>de ésta. </a:t>
            </a:r>
          </a:p>
          <a:p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2000" b="1" dirty="0"/>
              <a:t>METAS AL MÁS ALTO NIVEL: </a:t>
            </a:r>
            <a:r>
              <a:rPr lang="es-PE" sz="2000" b="1" dirty="0" smtClean="0"/>
              <a:t/>
            </a:r>
            <a:br>
              <a:rPr lang="es-PE" sz="2000" b="1" dirty="0" smtClean="0"/>
            </a:br>
            <a:r>
              <a:rPr lang="es-PE" sz="2000" b="1" dirty="0" smtClean="0"/>
              <a:t>LA </a:t>
            </a:r>
            <a:r>
              <a:rPr lang="es-PE" sz="2000" b="1" dirty="0"/>
              <a:t>MISIÓN OFICIAL DE LA ORGANIZACIÓN.</a:t>
            </a:r>
            <a:br>
              <a:rPr lang="es-PE" sz="2000" b="1" dirty="0"/>
            </a:br>
            <a:endParaRPr lang="es-PE" sz="2000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95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s-PE" b="1" dirty="0" smtClean="0"/>
              <a:t>Metas </a:t>
            </a:r>
            <a:r>
              <a:rPr lang="es-PE" b="1" dirty="0"/>
              <a:t>de mercado </a:t>
            </a:r>
            <a:endParaRPr lang="es-PE" b="1" dirty="0" smtClean="0"/>
          </a:p>
          <a:p>
            <a:pPr marL="68580" indent="0">
              <a:buNone/>
            </a:pPr>
            <a:endParaRPr lang="es-PE" b="1" dirty="0"/>
          </a:p>
          <a:p>
            <a:pPr algn="just"/>
            <a:r>
              <a:rPr lang="es-PE" dirty="0"/>
              <a:t>La cuota de mercado </a:t>
            </a:r>
            <a:r>
              <a:rPr lang="es-PE" dirty="0" smtClean="0"/>
              <a:t>.</a:t>
            </a:r>
          </a:p>
          <a:p>
            <a:pPr algn="just"/>
            <a:endParaRPr lang="es-PE" dirty="0"/>
          </a:p>
          <a:p>
            <a:pPr marL="68580" indent="0" algn="just">
              <a:buNone/>
            </a:pPr>
            <a:r>
              <a:rPr lang="es-PE" b="1" dirty="0"/>
              <a:t>Metas </a:t>
            </a:r>
            <a:r>
              <a:rPr lang="es-PE" b="1" dirty="0" smtClean="0"/>
              <a:t> de  rendimiento  </a:t>
            </a:r>
            <a:r>
              <a:rPr lang="es-PE" b="1" dirty="0"/>
              <a:t>financiero. </a:t>
            </a:r>
            <a:endParaRPr lang="es-PE" b="1" dirty="0" smtClean="0"/>
          </a:p>
          <a:p>
            <a:pPr algn="just"/>
            <a:endParaRPr lang="es-PE" dirty="0"/>
          </a:p>
          <a:p>
            <a:pPr algn="just"/>
            <a:r>
              <a:rPr lang="es-PE" dirty="0"/>
              <a:t>Objetivos específicos  de </a:t>
            </a:r>
            <a:r>
              <a:rPr lang="es-PE" dirty="0" smtClean="0"/>
              <a:t>:  rentabilidad</a:t>
            </a:r>
            <a:r>
              <a:rPr lang="es-PE" dirty="0"/>
              <a:t>, flujo de caja </a:t>
            </a:r>
            <a:r>
              <a:rPr lang="es-PE" dirty="0" smtClean="0"/>
              <a:t> (</a:t>
            </a:r>
            <a:r>
              <a:rPr lang="es-PE" dirty="0"/>
              <a:t>cash </a:t>
            </a:r>
            <a:r>
              <a:rPr lang="es-PE" dirty="0" err="1"/>
              <a:t>flow</a:t>
            </a:r>
            <a:r>
              <a:rPr lang="es-PE" dirty="0" smtClean="0"/>
              <a:t>),  </a:t>
            </a:r>
            <a:r>
              <a:rPr lang="es-PE" dirty="0"/>
              <a:t>rendimiento </a:t>
            </a:r>
            <a:r>
              <a:rPr lang="es-PE" dirty="0" smtClean="0"/>
              <a:t> en  el </a:t>
            </a:r>
            <a:r>
              <a:rPr lang="es-PE" dirty="0"/>
              <a:t>mercado de valores, y otros indicadores del estado financiero  de la organización. </a:t>
            </a:r>
          </a:p>
          <a:p>
            <a:endParaRPr lang="es-PE" dirty="0"/>
          </a:p>
          <a:p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PE" sz="2400" b="1" dirty="0"/>
              <a:t>METAS PARA LA ACCIÓN </a:t>
            </a:r>
            <a:r>
              <a:rPr lang="es-PE" sz="2400" b="1" dirty="0" smtClean="0"/>
              <a:t>:  </a:t>
            </a:r>
            <a:r>
              <a:rPr lang="es-PE" sz="2400" b="1" dirty="0"/>
              <a:t>LAS METAS OPERATIVAS</a:t>
            </a:r>
            <a:br>
              <a:rPr lang="es-PE" sz="2400" b="1" dirty="0"/>
            </a:br>
            <a:endParaRPr lang="es-PE" sz="2400" b="1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221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484784"/>
            <a:ext cx="6777317" cy="43478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PE" sz="1400" b="1" dirty="0"/>
              <a:t>Metas de recursos</a:t>
            </a:r>
            <a:r>
              <a:rPr lang="es-PE" sz="1400" b="1" dirty="0" smtClean="0"/>
              <a:t>.</a:t>
            </a:r>
          </a:p>
          <a:p>
            <a:pPr marL="0" indent="0">
              <a:buNone/>
            </a:pPr>
            <a:endParaRPr lang="es-PE" sz="1400" b="1" dirty="0"/>
          </a:p>
          <a:p>
            <a:r>
              <a:rPr lang="es-PE" sz="1400" dirty="0"/>
              <a:t>Atraer </a:t>
            </a:r>
            <a:r>
              <a:rPr lang="es-PE" sz="1400" dirty="0" smtClean="0"/>
              <a:t> recursos </a:t>
            </a:r>
            <a:r>
              <a:rPr lang="es-PE" sz="1400" dirty="0"/>
              <a:t>financieros de inversores o de instituciones financieras</a:t>
            </a:r>
            <a:r>
              <a:rPr lang="es-PE" sz="1400" dirty="0" smtClean="0"/>
              <a:t>.</a:t>
            </a:r>
          </a:p>
          <a:p>
            <a:pPr marL="0" indent="0">
              <a:buNone/>
            </a:pPr>
            <a:endParaRPr lang="es-PE" sz="1400" dirty="0"/>
          </a:p>
          <a:p>
            <a:pPr marL="0" indent="0">
              <a:buNone/>
            </a:pPr>
            <a:r>
              <a:rPr lang="es-PE" sz="1400" b="1" dirty="0"/>
              <a:t>Metas de innovación.</a:t>
            </a:r>
          </a:p>
          <a:p>
            <a:r>
              <a:rPr lang="es-PE" sz="1400" dirty="0"/>
              <a:t>Desde los productos y servicios que se venden, los procesos los procesos que se utilizan para </a:t>
            </a:r>
            <a:r>
              <a:rPr lang="es-PE" sz="1400" dirty="0" smtClean="0"/>
              <a:t>producir</a:t>
            </a:r>
          </a:p>
          <a:p>
            <a:endParaRPr lang="es-PE" sz="1400" dirty="0"/>
          </a:p>
          <a:p>
            <a:pPr marL="0" indent="0">
              <a:buNone/>
            </a:pPr>
            <a:r>
              <a:rPr lang="es-PE" sz="1400" b="1" dirty="0"/>
              <a:t>Metas de </a:t>
            </a:r>
            <a:r>
              <a:rPr lang="es-PE" sz="1400" b="1" dirty="0" smtClean="0"/>
              <a:t>productividad</a:t>
            </a:r>
          </a:p>
          <a:p>
            <a:pPr marL="0" indent="0">
              <a:buNone/>
            </a:pPr>
            <a:endParaRPr lang="es-PE" sz="1400" b="1" dirty="0"/>
          </a:p>
          <a:p>
            <a:r>
              <a:rPr lang="es-PE" sz="1400" dirty="0"/>
              <a:t>Dirección de Calidad Total </a:t>
            </a:r>
            <a:r>
              <a:rPr lang="es-PE" sz="1400" dirty="0" smtClean="0"/>
              <a:t> ( Total </a:t>
            </a:r>
            <a:r>
              <a:rPr lang="es-PE" sz="1400" dirty="0" err="1"/>
              <a:t>Quality</a:t>
            </a:r>
            <a:r>
              <a:rPr lang="es-PE" sz="1400" dirty="0"/>
              <a:t> Management </a:t>
            </a:r>
            <a:r>
              <a:rPr lang="es-PE" sz="1400" dirty="0" smtClean="0"/>
              <a:t>TQM ), </a:t>
            </a:r>
          </a:p>
          <a:p>
            <a:endParaRPr lang="es-PE" sz="1400" dirty="0"/>
          </a:p>
          <a:p>
            <a:pPr marL="0" indent="0">
              <a:buNone/>
            </a:pPr>
            <a:r>
              <a:rPr lang="es-PE" sz="1400" b="1" dirty="0"/>
              <a:t>Metas de desarrollo </a:t>
            </a:r>
            <a:r>
              <a:rPr lang="es-PE" sz="1400" b="1" dirty="0" smtClean="0"/>
              <a:t>directivo</a:t>
            </a:r>
          </a:p>
          <a:p>
            <a:pPr marL="0" indent="0">
              <a:buNone/>
            </a:pPr>
            <a:endParaRPr lang="es-PE" sz="1400" b="1" dirty="0"/>
          </a:p>
          <a:p>
            <a:r>
              <a:rPr lang="es-PE" sz="1400" dirty="0"/>
              <a:t>Es muy importante la formación y la adquisición de conocimientos. </a:t>
            </a:r>
            <a:endParaRPr lang="es-PE" sz="1400" dirty="0" smtClean="0"/>
          </a:p>
          <a:p>
            <a:pPr marL="68580" indent="0">
              <a:buNone/>
            </a:pPr>
            <a:endParaRPr lang="es-PE" sz="1400" dirty="0" smtClean="0"/>
          </a:p>
          <a:p>
            <a:pPr marL="68580" indent="0">
              <a:buNone/>
            </a:pPr>
            <a:r>
              <a:rPr lang="es-PE" sz="1400" b="1" dirty="0" smtClean="0"/>
              <a:t>Metas   </a:t>
            </a:r>
            <a:r>
              <a:rPr lang="es-PE" sz="1400" b="1" dirty="0"/>
              <a:t>de actitudes y rendimiento de los empleados</a:t>
            </a:r>
          </a:p>
          <a:p>
            <a:endParaRPr lang="es-PE" sz="1400" b="1" dirty="0"/>
          </a:p>
          <a:p>
            <a:endParaRPr lang="es-PE" sz="1400" dirty="0"/>
          </a:p>
          <a:p>
            <a:endParaRPr lang="es-PE" sz="14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241096"/>
          </a:xfrm>
        </p:spPr>
        <p:txBody>
          <a:bodyPr>
            <a:normAutofit fontScale="90000"/>
          </a:bodyPr>
          <a:lstStyle/>
          <a:p>
            <a:endParaRPr lang="es-PE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196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es-PE" dirty="0" smtClean="0"/>
              <a:t>Crecimiento  en las    Ventas</a:t>
            </a:r>
          </a:p>
          <a:p>
            <a:pPr marL="68580" indent="0">
              <a:buNone/>
            </a:pPr>
            <a:r>
              <a:rPr lang="es-PE" dirty="0" err="1" smtClean="0">
                <a:solidFill>
                  <a:srgbClr val="FF0000"/>
                </a:solidFill>
              </a:rPr>
              <a:t>Us</a:t>
            </a:r>
            <a:r>
              <a:rPr lang="es-PE" dirty="0" smtClean="0">
                <a:solidFill>
                  <a:srgbClr val="FF0000"/>
                </a:solidFill>
              </a:rPr>
              <a:t> $ 100 MILLONES</a:t>
            </a:r>
          </a:p>
          <a:p>
            <a:pPr marL="68580" indent="0">
              <a:buNone/>
            </a:pPr>
            <a:endParaRPr lang="es-PE" dirty="0" smtClean="0">
              <a:solidFill>
                <a:srgbClr val="FF0000"/>
              </a:solidFill>
            </a:endParaRPr>
          </a:p>
          <a:p>
            <a:r>
              <a:rPr lang="es-PE" dirty="0" smtClean="0"/>
              <a:t>Ventas  por empleado</a:t>
            </a:r>
          </a:p>
          <a:p>
            <a:pPr marL="68580" indent="0">
              <a:buNone/>
            </a:pPr>
            <a:r>
              <a:rPr lang="es-PE" dirty="0" smtClean="0">
                <a:solidFill>
                  <a:srgbClr val="FF0000"/>
                </a:solidFill>
              </a:rPr>
              <a:t>US $ 100,00</a:t>
            </a:r>
          </a:p>
          <a:p>
            <a:pPr marL="68580" indent="0">
              <a:buNone/>
            </a:pPr>
            <a:endParaRPr lang="es-PE" dirty="0" smtClean="0">
              <a:solidFill>
                <a:srgbClr val="FF0000"/>
              </a:solidFill>
            </a:endParaRPr>
          </a:p>
          <a:p>
            <a:r>
              <a:rPr lang="es-PE" dirty="0" smtClean="0"/>
              <a:t>Ingresos  antes  de impuestos</a:t>
            </a:r>
          </a:p>
          <a:p>
            <a:pPr marL="68580" indent="0">
              <a:buNone/>
            </a:pPr>
            <a:r>
              <a:rPr lang="es-PE" dirty="0" smtClean="0">
                <a:solidFill>
                  <a:srgbClr val="FF0000"/>
                </a:solidFill>
              </a:rPr>
              <a:t>5%  de las  ventas</a:t>
            </a:r>
          </a:p>
          <a:p>
            <a:pPr marL="68580" indent="0">
              <a:buNone/>
            </a:pPr>
            <a:endParaRPr lang="es-PE" dirty="0" smtClean="0">
              <a:solidFill>
                <a:srgbClr val="FF0000"/>
              </a:solidFill>
            </a:endParaRPr>
          </a:p>
          <a:p>
            <a:r>
              <a:rPr lang="es-PE" dirty="0" smtClean="0"/>
              <a:t>Gastos de Investigación</a:t>
            </a:r>
          </a:p>
          <a:p>
            <a:pPr marL="68580" indent="0">
              <a:buNone/>
            </a:pPr>
            <a:r>
              <a:rPr lang="es-PE" dirty="0" smtClean="0">
                <a:solidFill>
                  <a:srgbClr val="FF0000"/>
                </a:solidFill>
              </a:rPr>
              <a:t>No superiores  al 6%  de las  ventas</a:t>
            </a: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dirty="0" smtClean="0"/>
              <a:t>Indicadores  Críticos  de Éxito</a:t>
            </a:r>
            <a:endParaRPr lang="es-PE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45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340768"/>
            <a:ext cx="6777317" cy="4491861"/>
          </a:xfrm>
        </p:spPr>
        <p:txBody>
          <a:bodyPr>
            <a:normAutofit/>
          </a:bodyPr>
          <a:lstStyle/>
          <a:p>
            <a:r>
              <a:rPr lang="es-PE" dirty="0" smtClean="0"/>
              <a:t>Rotación de inventarios</a:t>
            </a:r>
          </a:p>
          <a:p>
            <a:pPr marL="68580" indent="0">
              <a:buNone/>
            </a:pPr>
            <a:r>
              <a:rPr lang="es-PE" dirty="0" smtClean="0">
                <a:solidFill>
                  <a:srgbClr val="FF0000"/>
                </a:solidFill>
              </a:rPr>
              <a:t>Tres  veces  al año</a:t>
            </a:r>
          </a:p>
          <a:p>
            <a:pPr marL="68580" indent="0">
              <a:buNone/>
            </a:pPr>
            <a:endParaRPr lang="es-PE" dirty="0" smtClean="0">
              <a:solidFill>
                <a:srgbClr val="FF0000"/>
              </a:solidFill>
            </a:endParaRPr>
          </a:p>
          <a:p>
            <a:r>
              <a:rPr lang="es-PE" dirty="0" smtClean="0"/>
              <a:t>Expansión  del servicio</a:t>
            </a:r>
          </a:p>
          <a:p>
            <a:pPr marL="68580" indent="0">
              <a:buNone/>
            </a:pPr>
            <a:r>
              <a:rPr lang="es-PE" dirty="0" smtClean="0">
                <a:solidFill>
                  <a:srgbClr val="FF0000"/>
                </a:solidFill>
              </a:rPr>
              <a:t>4 programas  nuevos</a:t>
            </a:r>
          </a:p>
          <a:p>
            <a:pPr marL="68580" indent="0">
              <a:buNone/>
            </a:pPr>
            <a:endParaRPr lang="es-PE" dirty="0" smtClean="0">
              <a:solidFill>
                <a:srgbClr val="FF0000"/>
              </a:solidFill>
            </a:endParaRPr>
          </a:p>
          <a:p>
            <a:r>
              <a:rPr lang="es-PE" dirty="0" smtClean="0"/>
              <a:t>Porcentaje de  autofinanciación</a:t>
            </a:r>
          </a:p>
          <a:p>
            <a:pPr marL="68580" indent="0">
              <a:buNone/>
            </a:pPr>
            <a:r>
              <a:rPr lang="es-PE" dirty="0" smtClean="0">
                <a:solidFill>
                  <a:srgbClr val="FF0000"/>
                </a:solidFill>
              </a:rPr>
              <a:t>40%</a:t>
            </a:r>
          </a:p>
          <a:p>
            <a:pPr marL="68580" indent="0">
              <a:buNone/>
            </a:pPr>
            <a:r>
              <a:rPr lang="es-PE" dirty="0">
                <a:solidFill>
                  <a:srgbClr val="FF0000"/>
                </a:solidFill>
              </a:rPr>
              <a:t> </a:t>
            </a:r>
            <a:r>
              <a:rPr lang="es-PE" dirty="0" smtClean="0">
                <a:solidFill>
                  <a:srgbClr val="FF0000"/>
                </a:solidFill>
              </a:rPr>
              <a:t> </a:t>
            </a:r>
            <a:r>
              <a:rPr lang="es-PE" dirty="0" smtClean="0">
                <a:solidFill>
                  <a:schemeClr val="tx1"/>
                </a:solidFill>
              </a:rPr>
              <a:t>reducción  de  la  brecha en Personal- acreditación de personal</a:t>
            </a:r>
          </a:p>
          <a:p>
            <a:pPr marL="68580" indent="0">
              <a:buNone/>
            </a:pPr>
            <a:r>
              <a:rPr lang="es-PE" dirty="0" smtClean="0">
                <a:solidFill>
                  <a:srgbClr val="FF0000"/>
                </a:solidFill>
              </a:rPr>
              <a:t>Reducir  a   0 %  en 4  años</a:t>
            </a:r>
          </a:p>
          <a:p>
            <a:pPr marL="68580" indent="0">
              <a:buNone/>
            </a:pPr>
            <a:endParaRPr lang="es-PE" dirty="0">
              <a:solidFill>
                <a:srgbClr val="FF0000"/>
              </a:solidFill>
            </a:endParaRPr>
          </a:p>
          <a:p>
            <a:pPr marL="68580" indent="0">
              <a:buNone/>
            </a:pPr>
            <a:endParaRPr lang="es-PE" dirty="0" smtClean="0">
              <a:solidFill>
                <a:srgbClr val="FF0000"/>
              </a:solidFill>
            </a:endParaRPr>
          </a:p>
          <a:p>
            <a:pPr marL="68580" indent="0">
              <a:buNone/>
            </a:pP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404664"/>
            <a:ext cx="7024744" cy="720080"/>
          </a:xfrm>
        </p:spPr>
        <p:txBody>
          <a:bodyPr>
            <a:normAutofit/>
          </a:bodyPr>
          <a:lstStyle/>
          <a:p>
            <a:r>
              <a:rPr lang="es-PE" dirty="0" smtClean="0"/>
              <a:t>continuación</a:t>
            </a:r>
            <a:endParaRPr lang="es-PE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898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PE" sz="2000" b="1" dirty="0" smtClean="0"/>
              <a:t>Ética </a:t>
            </a:r>
            <a:r>
              <a:rPr lang="es-PE" sz="2000" dirty="0" smtClean="0"/>
              <a:t>: conjunto de principios  y lineamientos  para dirigir  una  organización</a:t>
            </a:r>
            <a:endParaRPr lang="es-PE" sz="2000" dirty="0"/>
          </a:p>
          <a:p>
            <a:endParaRPr lang="es-PE" sz="2000" dirty="0"/>
          </a:p>
          <a:p>
            <a:pPr marL="68580" indent="0" algn="just">
              <a:buNone/>
            </a:pPr>
            <a:r>
              <a:rPr lang="es-PE" sz="2000" dirty="0"/>
              <a:t>Cada vez </a:t>
            </a:r>
            <a:r>
              <a:rPr lang="es-PE" sz="2000" dirty="0" smtClean="0"/>
              <a:t>están </a:t>
            </a:r>
            <a:r>
              <a:rPr lang="es-PE" sz="2000" dirty="0"/>
              <a:t>utilizando códigos éticos para especificar una conducta aceptable y deseable de los empleados y de la organización. </a:t>
            </a:r>
          </a:p>
          <a:p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3600" b="1" dirty="0"/>
              <a:t>Responsabilidad social y comportamiento ético</a:t>
            </a:r>
            <a:r>
              <a:rPr lang="es-PE" b="1" dirty="0"/>
              <a:t/>
            </a:r>
            <a:br>
              <a:rPr lang="es-PE" b="1" dirty="0"/>
            </a:br>
            <a:endParaRPr lang="es-PE" b="1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899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8580" indent="0" algn="just">
              <a:buNone/>
            </a:pPr>
            <a:r>
              <a:rPr lang="es-PE" dirty="0" smtClean="0"/>
              <a:t>1.-   Las  acciones  a tomarse  tendrán  amplias  </a:t>
            </a:r>
            <a:r>
              <a:rPr lang="es-PE" dirty="0" err="1" smtClean="0"/>
              <a:t>repercuciones</a:t>
            </a:r>
            <a:endParaRPr lang="es-PE" dirty="0" smtClean="0"/>
          </a:p>
          <a:p>
            <a:pPr marL="68580" indent="0" algn="just">
              <a:buNone/>
            </a:pPr>
            <a:endParaRPr lang="es-PE" dirty="0" smtClean="0"/>
          </a:p>
          <a:p>
            <a:pPr marL="68580" indent="0" algn="just">
              <a:buNone/>
            </a:pPr>
            <a:r>
              <a:rPr lang="es-PE" dirty="0" smtClean="0"/>
              <a:t>2.-Los  directivos  disponen  de  varias  alternativas</a:t>
            </a:r>
          </a:p>
          <a:p>
            <a:pPr marL="68580" indent="0" algn="just">
              <a:buNone/>
            </a:pPr>
            <a:endParaRPr lang="es-PE" dirty="0" smtClean="0"/>
          </a:p>
          <a:p>
            <a:pPr marL="68580" indent="0" algn="just">
              <a:buNone/>
            </a:pPr>
            <a:r>
              <a:rPr lang="es-PE" dirty="0" smtClean="0"/>
              <a:t>3.- Los resultados </a:t>
            </a:r>
            <a:r>
              <a:rPr lang="es-PE" dirty="0" err="1" smtClean="0"/>
              <a:t>estan</a:t>
            </a:r>
            <a:r>
              <a:rPr lang="es-PE" dirty="0" smtClean="0"/>
              <a:t>  mezclados</a:t>
            </a:r>
          </a:p>
          <a:p>
            <a:pPr marL="68580" indent="0" algn="just">
              <a:buNone/>
            </a:pPr>
            <a:endParaRPr lang="es-PE" dirty="0" smtClean="0"/>
          </a:p>
          <a:p>
            <a:pPr marL="68580" indent="0" algn="just">
              <a:buNone/>
            </a:pPr>
            <a:r>
              <a:rPr lang="es-PE" dirty="0" smtClean="0"/>
              <a:t>4.- Las  consecuencias d e una  acción  son inciertas</a:t>
            </a:r>
          </a:p>
          <a:p>
            <a:pPr marL="68580" indent="0" algn="just">
              <a:buNone/>
            </a:pPr>
            <a:endParaRPr lang="es-PE" dirty="0" smtClean="0"/>
          </a:p>
          <a:p>
            <a:pPr marL="68580" indent="0" algn="just">
              <a:buNone/>
            </a:pPr>
            <a:r>
              <a:rPr lang="es-PE" dirty="0" smtClean="0"/>
              <a:t>5.- Las  </a:t>
            </a:r>
            <a:r>
              <a:rPr lang="es-PE" dirty="0" err="1" smtClean="0"/>
              <a:t>desiciones</a:t>
            </a:r>
            <a:r>
              <a:rPr lang="es-PE" dirty="0" smtClean="0"/>
              <a:t>  tendrán consecuencias  </a:t>
            </a:r>
            <a:r>
              <a:rPr lang="es-PE" dirty="0" err="1" smtClean="0"/>
              <a:t>personals</a:t>
            </a:r>
            <a:endParaRPr lang="es-PE" dirty="0" smtClean="0"/>
          </a:p>
          <a:p>
            <a:endParaRPr lang="es-PE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2800" dirty="0" smtClean="0"/>
              <a:t>Los  dilemas  éticos  tienen  5  características</a:t>
            </a:r>
            <a:endParaRPr lang="es-PE" sz="28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494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uesto">
  <a:themeElements>
    <a:clrScheme name="Compuesto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uest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uest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70</TotalTime>
  <Words>713</Words>
  <Application>Microsoft Office PowerPoint</Application>
  <PresentationFormat>Presentación en pantalla (4:3)</PresentationFormat>
  <Paragraphs>136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Compuesto</vt:lpstr>
      <vt:lpstr>Capitulo  3   METAS ORGANIZATIVAS Y  EFICACIA </vt:lpstr>
      <vt:lpstr>      DEFINICIÓN </vt:lpstr>
      <vt:lpstr>METAS AL MÁS ALTO NIVEL:  LA MISIÓN OFICIAL DE LA ORGANIZACIÓN. </vt:lpstr>
      <vt:lpstr>METAS PARA LA ACCIÓN :  LAS METAS OPERATIVAS </vt:lpstr>
      <vt:lpstr>Presentación de PowerPoint</vt:lpstr>
      <vt:lpstr>Indicadores  Críticos  de Éxito</vt:lpstr>
      <vt:lpstr>continuación</vt:lpstr>
      <vt:lpstr>Responsabilidad social y comportamiento ético </vt:lpstr>
      <vt:lpstr>Los  dilemas  éticos  tienen  5  características</vt:lpstr>
      <vt:lpstr>La   ética  utilitarista </vt:lpstr>
      <vt:lpstr>El   formalismo  ético</vt:lpstr>
      <vt:lpstr>El  modelo  de  las  contradicciones   de  la  eficacia  </vt:lpstr>
      <vt:lpstr>El  modelo  de  valores  competitivos. </vt:lpstr>
      <vt:lpstr>El  marcador  equilibrado ( Balanced Scorecard 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Capitulo  3   METAS ORGANIZATIVAS Y EFICACIA</dc:title>
  <dc:creator>Ricardo Villamonte</dc:creator>
  <cp:lastModifiedBy>Poder Judicial</cp:lastModifiedBy>
  <cp:revision>21</cp:revision>
  <dcterms:created xsi:type="dcterms:W3CDTF">2013-04-16T14:15:38Z</dcterms:created>
  <dcterms:modified xsi:type="dcterms:W3CDTF">2013-10-01T13:36:21Z</dcterms:modified>
</cp:coreProperties>
</file>